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301" r:id="rId25"/>
    <p:sldId id="278" r:id="rId26"/>
    <p:sldId id="285" r:id="rId27"/>
    <p:sldId id="279" r:id="rId28"/>
    <p:sldId id="280" r:id="rId29"/>
    <p:sldId id="281" r:id="rId30"/>
    <p:sldId id="282" r:id="rId31"/>
    <p:sldId id="283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4" r:id="rId40"/>
    <p:sldId id="295" r:id="rId41"/>
    <p:sldId id="293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59456-763E-409A-AD35-3C117CE2AA58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2F8E8-B90D-4007-846C-2D6C5FBA8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F0B8C-3E1C-468B-BB76-D9C0C0A6A0B0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84238-DE68-42E0-933F-627D19057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CFB3-961B-494D-AD41-A60639164F54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A4B47-4CF5-45E8-9334-9C20721D5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329A3-F940-4192-B020-A1BE15CC7357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0C35-F420-4B29-BCE0-AE07D46E0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8A120-B9E6-46A8-8ED2-3D2F93F1471E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035E8-0F7D-4C01-9287-C00042715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BEB88-EA6A-45F7-9827-FA691AD34096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1C0A6-B35D-4ACA-87AD-E6E18483F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2CDFB-447A-4C09-A5EA-10FD6637F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1DEA8-5868-4598-BDB7-E0E46EEBAD2B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82833-6020-48BE-AAED-53866775F119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0A4F4-AB45-43A5-8D2A-675E1816F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F3E2-F379-429F-A1E6-71117E431447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C7D89-909C-43C1-9068-BCBA9A99F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54251-E7F7-4701-BE5D-258D36822881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8FB88-D38C-48E2-B7C0-FD20CEBE98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FCB6-F0D0-4C5E-A896-BC2B8528CE26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D8CB-E006-4B3C-9D9D-17B219BF5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3EA7F4-278D-4145-BB3F-84216A565DF4}" type="datetimeFigureOut">
              <a:rPr lang="ru-RU"/>
              <a:pPr>
                <a:defRPr/>
              </a:pPr>
              <a:t>08.05.2020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48BC37-29B2-425A-9898-0C24092D9D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15" r:id="rId2"/>
    <p:sldLayoutId id="2147483724" r:id="rId3"/>
    <p:sldLayoutId id="2147483716" r:id="rId4"/>
    <p:sldLayoutId id="2147483725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1%81%D0%BB%D0%B0%D0%BC" TargetMode="External"/><Relationship Id="rId2" Type="http://schemas.openxmlformats.org/officeDocument/2006/relationships/hyperlink" Target="http://ru.wikipedia.org/wiki/%D0%9E%D0%B4%D0%B5%D0%B6%D0%B4%D0%B0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skill.ru/images/2004/07/09/2501.jpg" TargetMode="Externa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%D0%98%D0%B7%D0%BE%D0%B1%D1%80%D0%B0%D0%B6%D0%B5%D0%BD%D0%B8%D0%B5:Meister_der_Braunschweig-Magdeburger_Schule_001.jpg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kirovka.ru/block/000043/imgs/12_116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bigfoto.ru/gallery/albums/userpics/10807/normal_Pravoslavie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freelance.ru/img/portfolio/big/11178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64088" y="4005064"/>
            <a:ext cx="3322712" cy="2448272"/>
          </a:xfrm>
        </p:spPr>
        <p:txBody>
          <a:bodyPr/>
          <a:lstStyle/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</a:rPr>
              <a:t>Мировые религии</a:t>
            </a:r>
            <a:endParaRPr lang="ru-RU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poklaris\Desktop\i[7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916832"/>
            <a:ext cx="3384376" cy="2448272"/>
          </a:xfrm>
          <a:prstGeom prst="rect">
            <a:avLst/>
          </a:prstGeom>
          <a:noFill/>
        </p:spPr>
      </p:pic>
      <p:pic>
        <p:nvPicPr>
          <p:cNvPr id="1027" name="Picture 3" descr="C:\Users\poklaris\Desktop\i[9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365104"/>
            <a:ext cx="3312368" cy="2232248"/>
          </a:xfrm>
          <a:prstGeom prst="rect">
            <a:avLst/>
          </a:prstGeom>
          <a:noFill/>
        </p:spPr>
      </p:pic>
      <p:pic>
        <p:nvPicPr>
          <p:cNvPr id="1028" name="Picture 4" descr="C:\Users\poklaris\Desktop\iCALOI02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196752"/>
            <a:ext cx="324036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tx2">
                    <a:lumMod val="75000"/>
                  </a:schemeClr>
                </a:solidFill>
              </a:rPr>
              <a:t>Ислам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315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Имеет несколько значений, буквально переводится как «мир».</a:t>
            </a:r>
          </a:p>
          <a:p>
            <a:pPr eaLnBrk="1" hangingPunct="1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Другое значение этого слова – «предание себя Богу» (покорность Богу)</a:t>
            </a:r>
          </a:p>
        </p:txBody>
      </p:sp>
      <p:pic>
        <p:nvPicPr>
          <p:cNvPr id="13316" name="Picture 2" descr="C:\Users\poklaris\Desktop\выступление на пс по теме религии\iCA6NRNK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628775"/>
            <a:ext cx="3024188" cy="4248150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2">
                    <a:lumMod val="75000"/>
                  </a:schemeClr>
                </a:solidFill>
              </a:rPr>
              <a:t>Мухаммед – основатель ислама.</a:t>
            </a:r>
            <a:br>
              <a:rPr lang="ru-RU" sz="4400" b="1" smtClean="0">
                <a:solidFill>
                  <a:schemeClr val="tx2">
                    <a:lumMod val="75000"/>
                  </a:schemeClr>
                </a:solidFill>
              </a:rPr>
            </a:br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Основателем ислама является  житель Мекки – Мухаммед. Он утверждал, что нет других богов, кроме Аллаха, а себя называл « посланником Бога» - его Пророком.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9" descr="Рисунок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8000" contrast="24000"/>
          </a:blip>
          <a:srcRect/>
          <a:stretch>
            <a:fillRect/>
          </a:stretch>
        </p:blipFill>
        <p:spPr>
          <a:xfrm>
            <a:off x="611188" y="1341438"/>
            <a:ext cx="3529012" cy="4608512"/>
          </a:xfrm>
          <a:noFill/>
          <a:ln w="444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59238" cy="51149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Опасаясь за свою жизнь, в 622 году Мухаммед со сторонниками переселился в соседний оазис, названный в его честь -  Медина. Год переселения ( хиджра) – стал начальной датой мусульманского летоисчисления.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5363" name="Picture 8" descr="File:Masjid Nabawi. Medina, Saudi Arabia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557338"/>
            <a:ext cx="4176712" cy="3403600"/>
          </a:xfrm>
          <a:noFill/>
        </p:spPr>
      </p:pic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395288" y="5373688"/>
            <a:ext cx="3889375" cy="719137"/>
          </a:xfrm>
          <a:prstGeom prst="rect">
            <a:avLst/>
          </a:prstGeom>
          <a:solidFill>
            <a:schemeClr val="tx1"/>
          </a:solidFill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2"/>
                </a:solidFill>
                <a:latin typeface="Constantia" pitchFamily="18" charset="0"/>
              </a:rPr>
              <a:t>Мечеть Пророка </a:t>
            </a:r>
          </a:p>
          <a:p>
            <a:pPr algn="ctr"/>
            <a:r>
              <a:rPr lang="ru-RU" b="1">
                <a:solidFill>
                  <a:schemeClr val="bg2"/>
                </a:solidFill>
                <a:latin typeface="Constantia" pitchFamily="18" charset="0"/>
              </a:rPr>
              <a:t>(Мухаммеда)</a:t>
            </a:r>
            <a:r>
              <a:rPr lang="ru-RU" b="1">
                <a:latin typeface="Constantia" pitchFamily="18" charset="0"/>
              </a:rPr>
              <a:t>)</a:t>
            </a:r>
            <a:r>
              <a:rPr lang="ru-RU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Возник в Аравии в VII в. Основатель - Мухаммед.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Ислам складывался под значительным влиянием христианства и иудаизма.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 результате арабских завоеваний распространился на Ближнем и Среднем Востоке, позднее в некоторых странах Дальнего Востока, Юго-Восточной Азии, Африки.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6387" name="Содержимое 4" descr="03d4dad029f6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412875"/>
            <a:ext cx="3527425" cy="4608513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463" y="620713"/>
            <a:ext cx="4059237" cy="5688012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Главные принципы ислама изложены в Коране.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Основные догматы - поклонение единому всемогущему Богу - Аллаху и почитание Мухаммеда пророком - посланником Аллаха.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Мусульмане верят в бессмертие души и загробную жизнь.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549275"/>
            <a:ext cx="3743325" cy="5759450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smtClean="0">
                <a:solidFill>
                  <a:schemeClr val="tx2">
                    <a:lumMod val="75000"/>
                  </a:schemeClr>
                </a:solidFill>
              </a:rPr>
              <a:t>КОРАН -  священная книга мусульман, состоящая из притч, молитв и проповедей, произнесенных Мухаммедом между 610 и 632 г.г.</a:t>
            </a:r>
            <a:endParaRPr lang="ru-RU" sz="28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925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Так как, по воле Аллаха, Последнее Писание содержит арабскую речь, этот язык является особенным для мусульман.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Только Коран на арабском языке является Писанием, перевод на любой язык мира таковым не является.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73638" y="1666875"/>
            <a:ext cx="3409950" cy="4286250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2">
                    <a:lumMod val="75000"/>
                  </a:schemeClr>
                </a:solidFill>
              </a:rPr>
              <a:t>КОРАН</a:t>
            </a:r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836613"/>
            <a:ext cx="4059238" cy="5616575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Сначала пророческие откровения передавались в общине изустно, по памяти. Некоторые из них верующие записывали по собственной инициативе пока, наконец, в Медине по указанию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Мухаммада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не стали вестись систематические записи.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Канонизирование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содержания Корана и составление окончательной редакции произошло при халифе Олифе (644-656г.г.). 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 Коране его правовая значимость определяется следующим образом: 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"ИТАК, МЫ НИСПОСЛАЛИ ЕГО КАК АРАБСКИЙ СУДЕБНИК»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3113" y="1524000"/>
            <a:ext cx="3429000" cy="457200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761037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Коран записан рифмованной прозой и состоит из 114 глав – сур, расположенных в порядке убывания, за исключением первой суры «Открывающей» – «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Фатиха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».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Каждая сура начинается с формулы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Басмала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– «Во имя Аллаха, Милостивого, Милосердного».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Басмала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отсутствует лишь в начале 9 и 12 сур.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Каждая сура делится на стихи –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айаты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. Всего в Коране по различным вариантам счета – от 6204 до 6236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айатов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77934 слова.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Коран разделен на 30 частей –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джуз</a:t>
            </a:r>
            <a:r>
              <a:rPr lang="he-IL" sz="2400" b="1" dirty="0" smtClean="0">
                <a:solidFill>
                  <a:schemeClr val="tx2">
                    <a:lumMod val="75000"/>
                  </a:schemeClr>
                </a:solidFill>
              </a:rPr>
              <a:t>׳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2">
                    <a:lumMod val="75000"/>
                  </a:schemeClr>
                </a:solidFill>
              </a:rPr>
              <a:t>ЧЕРНЫЙ КАМЕНЬ КААБЫ </a:t>
            </a:r>
            <a:r>
              <a:rPr lang="ru-RU" sz="4400" b="1" smtClean="0"/>
              <a:t/>
            </a:r>
            <a:br>
              <a:rPr lang="ru-RU" sz="4400" b="1" smtClean="0"/>
            </a:br>
            <a:endParaRPr lang="ru-RU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8863" y="1695450"/>
            <a:ext cx="2857500" cy="4229100"/>
          </a:xfrm>
          <a:noFill/>
        </p:spPr>
      </p:pic>
      <p:pic>
        <p:nvPicPr>
          <p:cNvPr id="2150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287588"/>
            <a:ext cx="4059238" cy="3044825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46725"/>
          </a:xfrm>
        </p:spPr>
        <p:txBody>
          <a:bodyPr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Черный камень Каабы (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аль-Хаджар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аль-Эсвад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, как его называют мусульмане) - по преданиям упал с неба еще во времена Адама — по одной из версий, это был ангел-хранитель Адама, обращенный в камень после того, как он допустил грехопадение своего подопечного.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Паломники стремятся поцеловать Черный камень, а если это не удается, то хотя бы коснуться его. Интересно отметить, что в 930 году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карматы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, обосновавшиеся в Бахрейне, похитили Черный камень, и в Мекку он был возвращен лишь в 951 году, его подлинность установили по свойству не тонуть в воде.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1050 г безумный египетский халиф послал человека с целью уничтожить реликвию. Кааба два раза горела, а в 1626 г ее затопило. После всех этих несчастий, первоначальный камень раскололся на 15 кусков. Сейчас они скреплены цементным раствором и заключены в серебряное обрамление. Видимая поверхность камня - примерно, 16.5 на 20 см.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6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251325"/>
          </a:xfrm>
        </p:spPr>
        <p:txBody>
          <a:bodyPr/>
          <a:lstStyle/>
          <a:p>
            <a:pPr algn="ctr" eaLnBrk="1" hangingPunct="1"/>
            <a:r>
              <a:rPr lang="ru-RU" sz="6600" smtClean="0"/>
              <a:t>Христианство</a:t>
            </a:r>
          </a:p>
          <a:p>
            <a:pPr algn="ctr" eaLnBrk="1" hangingPunct="1"/>
            <a:r>
              <a:rPr lang="ru-RU" sz="6600" smtClean="0"/>
              <a:t>Ислам</a:t>
            </a:r>
          </a:p>
          <a:p>
            <a:pPr algn="ctr" eaLnBrk="1" hangingPunct="1"/>
            <a:r>
              <a:rPr lang="ru-RU" sz="6600" smtClean="0"/>
              <a:t>Буддизм</a:t>
            </a:r>
          </a:p>
          <a:p>
            <a:pPr eaLnBrk="1" hangingPunct="1"/>
            <a:endParaRPr lang="ru-RU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smtClean="0">
                <a:solidFill>
                  <a:schemeClr val="tx2">
                    <a:lumMod val="75000"/>
                  </a:schemeClr>
                </a:solidFill>
              </a:rPr>
              <a:t>Мировые религии</a:t>
            </a:r>
            <a:endParaRPr lang="ru-RU" sz="660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smtClean="0">
                <a:solidFill>
                  <a:schemeClr val="tx2">
                    <a:lumMod val="75000"/>
                  </a:schemeClr>
                </a:solidFill>
              </a:rPr>
              <a:t>ШАРИАТ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- свод религиозных и правовых норм, составленный на основе Корана и Сунны, содержащий нормы государственного, наследственного, уголовного и брачно-семейного права"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355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725" y="1125538"/>
            <a:ext cx="3240088" cy="4751387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Шариат предусматривает 4 типа прав</a:t>
            </a:r>
            <a:endParaRPr lang="ru-RU"/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smtClean="0"/>
              <a:t>Права Бога, которые должен уважать каждый;</a:t>
            </a:r>
          </a:p>
          <a:p>
            <a:pPr eaLnBrk="1" hangingPunct="1"/>
            <a:r>
              <a:rPr lang="ru-RU" smtClean="0"/>
              <a:t>Права личности;</a:t>
            </a:r>
          </a:p>
          <a:p>
            <a:pPr eaLnBrk="1" hangingPunct="1"/>
            <a:r>
              <a:rPr lang="ru-RU" smtClean="0"/>
              <a:t>Права окружающих людей;</a:t>
            </a:r>
          </a:p>
          <a:p>
            <a:pPr eaLnBrk="1" hangingPunct="1"/>
            <a:r>
              <a:rPr lang="ru-RU" smtClean="0"/>
              <a:t>Права всех творений Божьих.</a:t>
            </a:r>
          </a:p>
        </p:txBody>
      </p:sp>
      <p:pic>
        <p:nvPicPr>
          <p:cNvPr id="24580" name="Picture 2" descr="C:\Users\poklaris\Desktop\выступление на пс по теме религии\shariat-300x3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773238"/>
            <a:ext cx="3311525" cy="4032250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smtClean="0"/>
              <a:t>5 Пять столпов ислама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vi-VN" sz="2800" b="1" dirty="0" smtClean="0"/>
              <a:t>Шаха́да</a:t>
            </a:r>
            <a:r>
              <a:rPr lang="vi-VN" sz="2800" dirty="0" smtClean="0"/>
              <a:t> </a:t>
            </a:r>
            <a:r>
              <a:rPr lang="ar-AE" sz="2800" dirty="0" smtClean="0">
                <a:cs typeface="Arial" charset="0"/>
              </a:rPr>
              <a:t> — </a:t>
            </a:r>
            <a:r>
              <a:rPr lang="vi-VN" sz="2800" dirty="0" smtClean="0"/>
              <a:t>Свидетельство, о том, что нет божества, кроме Аллаха, и что Мухаммад — Его раб и Его посланник.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vi-VN" sz="2800" b="1" dirty="0" smtClean="0"/>
              <a:t>Салят</a:t>
            </a:r>
            <a:r>
              <a:rPr lang="vi-VN" sz="2800" dirty="0" smtClean="0"/>
              <a:t> </a:t>
            </a:r>
            <a:r>
              <a:rPr lang="ar-AE" sz="2800" dirty="0" smtClean="0">
                <a:cs typeface="Arial" charset="0"/>
              </a:rPr>
              <a:t> — </a:t>
            </a:r>
            <a:r>
              <a:rPr lang="vi-VN" sz="2800" dirty="0" smtClean="0"/>
              <a:t>Совершение ежедневной, пятикратной молитвы.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vi-VN" sz="2800" b="1" dirty="0" smtClean="0"/>
              <a:t>Закя́т</a:t>
            </a:r>
            <a:r>
              <a:rPr lang="vi-VN" sz="2800" dirty="0" smtClean="0"/>
              <a:t> </a:t>
            </a:r>
            <a:r>
              <a:rPr lang="ar-AE" sz="2800" dirty="0" smtClean="0">
                <a:cs typeface="Arial" charset="0"/>
              </a:rPr>
              <a:t> — </a:t>
            </a:r>
            <a:r>
              <a:rPr lang="vi-VN" sz="2800" dirty="0" smtClean="0"/>
              <a:t>выплата 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 </a:t>
            </a:r>
            <a:r>
              <a:rPr lang="vi-VN" sz="2800" dirty="0" smtClean="0"/>
              <a:t>очистительного 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 </a:t>
            </a:r>
            <a:r>
              <a:rPr lang="vi-VN" sz="2800" dirty="0" smtClean="0"/>
              <a:t>пожертвования.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vi-VN" sz="2800" b="1" dirty="0" smtClean="0"/>
              <a:t>Сыям</a:t>
            </a:r>
            <a:r>
              <a:rPr lang="vi-VN" sz="2800" dirty="0" smtClean="0"/>
              <a:t> </a:t>
            </a:r>
            <a:r>
              <a:rPr lang="ar-AE" sz="2800" dirty="0" smtClean="0">
                <a:cs typeface="Arial" charset="0"/>
              </a:rPr>
              <a:t> — </a:t>
            </a:r>
            <a:r>
              <a:rPr lang="vi-VN" sz="2800" dirty="0" smtClean="0"/>
              <a:t>пост в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vi-VN" sz="2800" dirty="0" smtClean="0"/>
              <a:t> </a:t>
            </a:r>
            <a:r>
              <a:rPr lang="ru-RU" sz="2800" dirty="0" smtClean="0"/>
              <a:t>    </a:t>
            </a:r>
            <a:r>
              <a:rPr lang="vi-VN" sz="2800" dirty="0" smtClean="0"/>
              <a:t>течение месяца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 </a:t>
            </a:r>
            <a:r>
              <a:rPr lang="vi-VN" sz="2800" dirty="0" smtClean="0"/>
              <a:t>Рамадан</a:t>
            </a: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vi-VN" sz="2800" b="1" dirty="0" smtClean="0"/>
              <a:t>Хадж</a:t>
            </a:r>
            <a:endParaRPr lang="ru-RU" sz="2800" b="1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ar-AE" sz="2800" dirty="0" smtClean="0">
                <a:cs typeface="Arial" charset="0"/>
              </a:rPr>
              <a:t>— </a:t>
            </a:r>
            <a:r>
              <a:rPr lang="vi-VN" sz="2800" dirty="0" smtClean="0"/>
              <a:t>паломни</a:t>
            </a:r>
            <a:r>
              <a:rPr lang="ru-RU" sz="2800" dirty="0" smtClean="0"/>
              <a:t>ч</a:t>
            </a:r>
            <a:r>
              <a:rPr lang="vi-VN" sz="2800" dirty="0" smtClean="0"/>
              <a:t>ество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</a:t>
            </a:r>
            <a:r>
              <a:rPr lang="vi-VN" sz="2800" dirty="0" smtClean="0"/>
              <a:t>в Мекку, если 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</a:t>
            </a:r>
            <a:r>
              <a:rPr lang="vi-VN" sz="2800" dirty="0" smtClean="0"/>
              <a:t>человек</a:t>
            </a:r>
            <a:r>
              <a:rPr lang="ru-RU" sz="2800" dirty="0" smtClean="0"/>
              <a:t>  </a:t>
            </a:r>
            <a:r>
              <a:rPr lang="vi-VN" sz="2800" dirty="0" smtClean="0"/>
              <a:t>в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vi-VN" sz="2800" dirty="0" smtClean="0"/>
              <a:t> </a:t>
            </a:r>
            <a:r>
              <a:rPr lang="ru-RU" sz="2800" dirty="0" smtClean="0"/>
              <a:t>    </a:t>
            </a:r>
            <a:r>
              <a:rPr lang="vi-VN" sz="2800" dirty="0" smtClean="0"/>
              <a:t>состоянии </a:t>
            </a:r>
            <a:endParaRPr lang="ru-RU" sz="2800" dirty="0" smtClean="0"/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800" dirty="0" smtClean="0"/>
              <a:t>     </a:t>
            </a:r>
            <a:r>
              <a:rPr lang="vi-VN" sz="2800" dirty="0" smtClean="0"/>
              <a:t>его</a:t>
            </a:r>
            <a:r>
              <a:rPr lang="ru-RU" sz="2800" dirty="0" smtClean="0"/>
              <a:t>   </a:t>
            </a:r>
            <a:r>
              <a:rPr lang="vi-VN" sz="2800" dirty="0" smtClean="0"/>
              <a:t>совершить.</a:t>
            </a:r>
            <a:endParaRPr lang="ru-RU" dirty="0"/>
          </a:p>
        </p:txBody>
      </p:sp>
      <p:pic>
        <p:nvPicPr>
          <p:cNvPr id="5" name="Содержимое 4" descr="1268243757_o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389188"/>
            <a:ext cx="4059238" cy="2841625"/>
          </a:xfrm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856162"/>
          </a:xfrm>
          <a:ln cmpd="dbl"/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1) открывать при чужих женщина может только лицо и руки;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2) </a:t>
            </a:r>
            <a:r>
              <a:rPr lang="ru-RU" sz="2800" kern="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джильбаб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(цельная женская </a:t>
            </a:r>
            <a:r>
              <a:rPr lang="ru-RU" sz="2800" kern="0" dirty="0" smtClean="0">
                <a:latin typeface="Times New Roman" pitchFamily="18" charset="0"/>
                <a:cs typeface="Times New Roman" pitchFamily="18" charset="0"/>
                <a:hlinkClick r:id="rId2" tooltip="Одежда"/>
              </a:rPr>
              <a:t>одежда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tooltip="Ислам"/>
              </a:rPr>
              <a:t>мусульманок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укрывающая все тело, оставляя непокрытыми лишь кисти рук, ступни и глаза) не должен облегать тело;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3) ткань должна быть достаточно плотной, ничуть не прозрачной, не оставляющей ни единой возможности угадать контуры фигуры или цвет кожи или волос;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4) </a:t>
            </a:r>
            <a:r>
              <a:rPr lang="ru-RU" sz="2800" kern="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джильбаб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должен подчеркивать скромность, которую символизирует </a:t>
            </a:r>
            <a:r>
              <a:rPr lang="ru-RU" sz="2800" kern="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хиджаб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Он не может быть ярким, привлекающим к себе внимание;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5) </a:t>
            </a:r>
            <a:r>
              <a:rPr lang="ru-RU" sz="2800" kern="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джильбаб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 должен походить на одежду неверующих: например, отражающую последний "писк" моды; или напоминающую одежду каких-нибудь группировок, например "</a:t>
            </a:r>
            <a:r>
              <a:rPr lang="ru-RU" sz="2800" kern="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байкеров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";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 6) не походить на мужскую одежду, так чтоб с трудом можно было разобрать: женщина это или мужчина;</a:t>
            </a:r>
            <a:endParaRPr lang="ru-RU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u="sng" err="1" smtClean="0">
                <a:solidFill>
                  <a:schemeClr val="tx2">
                    <a:lumMod val="75000"/>
                  </a:schemeClr>
                </a:solidFill>
              </a:rPr>
              <a:t>Хиджаб</a:t>
            </a:r>
            <a:r>
              <a:rPr lang="ru-RU" sz="4400" u="sng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400" u="sng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40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Запрещено!!! </a:t>
            </a:r>
            <a:endParaRPr lang="ru-RU" sz="4400"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6" descr="bch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60648"/>
            <a:ext cx="28352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hijab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512" y="3429000"/>
            <a:ext cx="4535488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hijabb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124744"/>
            <a:ext cx="468052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ПРАЗДНИКИ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557338"/>
            <a:ext cx="6769100" cy="4608512"/>
          </a:xfr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66936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smtClean="0">
                <a:solidFill>
                  <a:schemeClr val="tx2">
                    <a:lumMod val="75000"/>
                  </a:schemeClr>
                </a:solidFill>
              </a:rPr>
              <a:t>УРАЗА – пост в месяц Рамадан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557338"/>
            <a:ext cx="7885113" cy="5043487"/>
          </a:xfrm>
          <a:noFill/>
        </p:spPr>
      </p:pic>
      <p:sp>
        <p:nvSpPr>
          <p:cNvPr id="28676" name="Прямоугольник 4"/>
          <p:cNvSpPr>
            <a:spLocks noChangeArrowheads="1"/>
          </p:cNvSpPr>
          <p:nvPr/>
        </p:nvSpPr>
        <p:spPr bwMode="auto">
          <a:xfrm>
            <a:off x="2286000" y="2936875"/>
            <a:ext cx="45720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/>
              <a:t>УРАЗА</a:t>
            </a:r>
            <a:r>
              <a:rPr lang="ru-RU" sz="4000"/>
              <a:t> </a:t>
            </a:r>
          </a:p>
          <a:p>
            <a:pPr algn="ctr"/>
            <a:r>
              <a:rPr lang="ru-RU" b="1"/>
              <a:t>-пост в месяц Рамадан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626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РАМАДАН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– это название девятого месяца лунного календаря.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Он считается самым лучшим, благословенным месяцем, отмеченным Всевышним особым высоким предназначением.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Мусульмане верят, что именно в этот месяц пророк Мухаммед находился в уединении в пещере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Хира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что рядом с Меккой, где ему были ниспосланы через ангела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Джабраила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стихи Священного Корана. 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 связи с тем, что исламский календарь является лунным, начало и окончания месяца Рамадан каждый год смещается.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12904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По шариату мусульманам предписывается в Ураза-байрам предаваться настроению праздника, вкушая пищу и питье, поститься же в этот благословенный день нельзя.</a:t>
            </a:r>
            <a:b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В день праздника считается во благо встать спозаранку, совершить омовение, одеться опрятно и нарядно, воспользоваться благовониями, быть приветливым со всеми. В этот день мусульмане приветствуют друг друга такими словами: «Да ниспошлет Аллах милость свою и вам, и нам!», «Да примет Аллах наши и ваши молитвы!». Столь же </a:t>
            </a:r>
            <a:r>
              <a:rPr lang="ru-RU" sz="2700" b="1" err="1" smtClean="0">
                <a:solidFill>
                  <a:schemeClr val="tx2">
                    <a:lumMod val="75000"/>
                  </a:schemeClr>
                </a:solidFill>
              </a:rPr>
              <a:t>благоприемлемы</a:t>
            </a: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 и богоугодны щедрые воздаяния бедным и нуждающимся.</a:t>
            </a:r>
            <a:r>
              <a:rPr lang="ru-RU" sz="4400" b="1" smtClean="0"/>
              <a:t/>
            </a:r>
            <a:br>
              <a:rPr lang="ru-RU" sz="4400" b="1" smtClean="0"/>
            </a:br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8688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КУРБАН-БАЙРАМ </a:t>
            </a:r>
            <a:r>
              <a:rPr lang="ru-RU" sz="270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270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праздник жертвоприношения, когда мусульмане во всем мире забивают крупный рогатый скот в память о Жертвоприношении Авраамом своего сына и отмечается через 70 дней после праздника Рамадан.</a:t>
            </a:r>
            <a:b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700" b="1" smtClean="0">
                <a:solidFill>
                  <a:schemeClr val="tx2">
                    <a:lumMod val="75000"/>
                  </a:schemeClr>
                </a:solidFill>
              </a:rPr>
              <a:t> В этот день мусульманские паломники проводят время в молитве, бросают камешки в каменный столб представляющий дьявола и бреют после этого свои головы.</a:t>
            </a:r>
            <a:r>
              <a:rPr lang="ru-RU" sz="4400" b="1" smtClean="0"/>
              <a:t/>
            </a:r>
            <a:br>
              <a:rPr lang="ru-RU" sz="4400" b="1" smtClean="0"/>
            </a:b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smtClean="0">
                <a:solidFill>
                  <a:schemeClr val="tx2">
                    <a:lumMod val="75000"/>
                  </a:schemeClr>
                </a:solidFill>
              </a:rPr>
              <a:t>Христианство - </a:t>
            </a:r>
            <a:endParaRPr lang="ru-RU" sz="66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147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sz="2400" b="1" smtClean="0"/>
              <a:t>- мировая религия, объединяющая около 2 млрд. приверженцев. </a:t>
            </a:r>
          </a:p>
          <a:p>
            <a:pPr eaLnBrk="1" hangingPunct="1"/>
            <a:r>
              <a:rPr lang="ru-RU" sz="2400" b="1" smtClean="0"/>
              <a:t>Суть христианства составляет учение о богочеловеке Иисусе Христе (сыне Божием), сошедшем с неба на землю и принявшем страдания и смерть во искупление людей от первородного греха. </a:t>
            </a:r>
          </a:p>
          <a:p>
            <a:pPr eaLnBrk="1" hangingPunct="1"/>
            <a:endParaRPr lang="ru-RU" sz="2400" b="1" smtClean="0"/>
          </a:p>
          <a:p>
            <a:pPr eaLnBrk="1" hangingPunct="1"/>
            <a:endParaRPr lang="ru-RU" smtClean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628775"/>
            <a:ext cx="3382963" cy="4176713"/>
          </a:xfr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2">
                    <a:lumMod val="75000"/>
                  </a:schemeClr>
                </a:solidFill>
              </a:rPr>
              <a:t>КУРБАН-БАЙРАМ</a:t>
            </a:r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63613" y="1524000"/>
            <a:ext cx="3048000" cy="4572000"/>
          </a:xfrm>
          <a:noFill/>
        </p:spPr>
      </p:pic>
      <p:pic>
        <p:nvPicPr>
          <p:cNvPr id="327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459038"/>
            <a:ext cx="4059238" cy="2701925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tx2">
                    <a:lumMod val="75000"/>
                  </a:schemeClr>
                </a:solidFill>
              </a:rPr>
              <a:t>Буддизм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16238" y="1524000"/>
            <a:ext cx="3455987" cy="4572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FF00"/>
                </a:solidFill>
              </a:rPr>
              <a:t>В России: Тува, Бурятия, Калмыкия.</a:t>
            </a:r>
          </a:p>
          <a:p>
            <a:pPr eaLnBrk="1" hangingPunct="1"/>
            <a:r>
              <a:rPr lang="ru-RU" sz="3600" b="1" smtClean="0">
                <a:solidFill>
                  <a:srgbClr val="FFFF00"/>
                </a:solidFill>
              </a:rPr>
              <a:t>В мире: Япония, Шри-Ланка, Китай, Вьетнам, Индия, Пакистан, Бангладеш, восток Афганистана, Тибет, Тайвань, Таиланд, Непал, Монголия, Лаос, Корея, Камбоджа, Индонезия</a:t>
            </a:r>
            <a:r>
              <a:rPr lang="ru-RU" b="1" smtClean="0">
                <a:solidFill>
                  <a:srgbClr val="FFFF00"/>
                </a:solidFill>
              </a:rPr>
              <a:t>.</a:t>
            </a: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b="1" smtClean="0">
                <a:solidFill>
                  <a:srgbClr val="FFFF00"/>
                </a:solidFill>
              </a:rPr>
              <a:t>Распространение буддизма</a:t>
            </a:r>
            <a:endParaRPr lang="ru-RU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Мировая религия – буддизм возникла раньше остальных в далёкой Индии.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5843" name="Picture 2" descr="C:\Users\К216А-4\Documents\РК 1Данилина  Гуляшова\иллюстрации\03097f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95438" y="1538288"/>
            <a:ext cx="5953125" cy="4543425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О жизни Будды</a:t>
            </a:r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6867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Arial" charset="0"/>
              </a:rPr>
              <a:t>В</a:t>
            </a:r>
            <a:r>
              <a:rPr lang="en-US" sz="2400" smtClean="0">
                <a:latin typeface="Arial" charset="0"/>
              </a:rPr>
              <a:t> VI</a:t>
            </a:r>
            <a:r>
              <a:rPr lang="ru-RU" sz="2400" smtClean="0">
                <a:latin typeface="Arial" charset="0"/>
              </a:rPr>
              <a:t> в. до н.э в семье правителя небольшого княжества на севере Индии родился мальчик, которого звали Сиддхартха Гаутама. Мудрецы предсказали, что он станет великим государем, властителем мира, или святым, познавшим истину.</a:t>
            </a:r>
            <a:endParaRPr lang="ru-RU" smtClean="0"/>
          </a:p>
        </p:txBody>
      </p:sp>
      <p:pic>
        <p:nvPicPr>
          <p:cNvPr id="36868" name="Picture 4" descr="sutra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916113"/>
            <a:ext cx="3529012" cy="3889375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79688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Царевич жил во дворце в роскоши и без забот…</a:t>
            </a:r>
            <a:b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Но однажды царевич  встретил похоронную процессию и понял, что все люди на земле и сам он смертный.</a:t>
            </a:r>
            <a:b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 другой раз он встретил тяжелобольного человека и осознал, что любого смертного подстерегают болезни.</a:t>
            </a:r>
            <a:b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 третий раз царевич увидел нищего и понял, что богатство мимолётно…</a:t>
            </a:r>
            <a:b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31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И, наконец, он увидел мудреца. Он понял, что путь самопознания –единственный к постижению причин страданий и избавления от них.</a:t>
            </a:r>
            <a:r>
              <a:rPr lang="ru-RU" sz="4400" smtClean="0">
                <a:latin typeface="Arial" charset="0"/>
              </a:rPr>
              <a:t/>
            </a:r>
            <a:br>
              <a:rPr lang="ru-RU" sz="4400" smtClean="0">
                <a:latin typeface="Arial" charset="0"/>
              </a:rPr>
            </a:br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2413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  возрасте 29 лет  </a:t>
            </a:r>
            <a:r>
              <a:rPr lang="ru-RU" sz="2400" err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Сиддхартха</a:t>
            </a:r>
            <a:r>
              <a:rPr lang="ru-RU" sz="24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понял, что не будет счастлив, если продолжит жить так, как прежде. Царевич покинул свой дом и стал скитаться в поисках истины.</a:t>
            </a:r>
            <a:r>
              <a:rPr lang="ru-RU" sz="44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/>
            </a:r>
            <a:br>
              <a:rPr lang="ru-RU" sz="44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endParaRPr lang="ru-RU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8915" name="Picture 4" descr="5f05df52543ab45cad9af46b54f192c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1988" y="2205038"/>
            <a:ext cx="2740025" cy="3890962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20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Как то он сел под дерево баньяна и дал клятву, что не сойдёт с этого места, пока не достигнет своей цели и не познает истину. И к  нему пришло «просветление», он осознал «четыре благородные истины»:</a:t>
            </a:r>
            <a:r>
              <a:rPr lang="ru-RU" sz="4400" smtClean="0"/>
              <a:t/>
            </a:r>
            <a:br>
              <a:rPr lang="ru-RU" sz="4400" smtClean="0"/>
            </a:b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1) В мире существует страдание -рождение, старость, болезнь, невозможность достигнуть желаемого, смерть…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2) Существует причина страдания –желание жить в этом мире, получать удовольствие.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3) Существует освобождение от страданий  (НИРВАНА)- нужно научиться ограничивать свои желания.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4) Существует путь, ведущий к освобождению от страданий.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2000" dirty="0" smtClean="0">
              <a:solidFill>
                <a:schemeClr val="tx2">
                  <a:lumMod val="75000"/>
                </a:schemeClr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 Так царевич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Сиддхарта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Гаутама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стал Буддой (Просветлённым)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39940" name="Picture 2" descr="C:\Users\К216А-4\Documents\РК 1Данилина  Гуляшова\иллюстрации\200902101642 - копи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484313"/>
            <a:ext cx="3500437" cy="45720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228928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Став просветлённым, царевич начал странствовать и проповедовать своё учение, которое назвали позднее буддизмом.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i="1" u="sng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Восемь заповедей буддийского образа жизни  описаны в буддийских священных писаниях, которые называются </a:t>
            </a:r>
            <a:r>
              <a:rPr lang="ru-RU" sz="2000" b="1" i="1" u="sng" err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Типитака</a:t>
            </a:r>
            <a:r>
              <a:rPr lang="ru-RU" sz="2000" b="1" i="1" u="sng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.</a:t>
            </a: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/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свобода от суеверий и предрассудков, стремление к миролюбивости,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отказ от ненависти и злобы.,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речь должна быть всегда умной. правдивой, направленной на примирение,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 не должно выть лжи и сплетен,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тяжёлыми поступками считаются убийство, воровство, а добрыми -щедрость, благонравие,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способ зарабатывать на жизнь не должен приносить вреда другим людям,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человек должен подавлять злобные порывы, а добрые поощрять,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надо всегда взвешивать свои мысли и поступки,</a:t>
            </a:r>
            <a:b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2000" b="1" smtClean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- размышлять над сутью жизни.</a:t>
            </a:r>
            <a:endParaRPr lang="ru-RU" sz="200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964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 своем классическом варианте (буддизм представляет собой главным образом философию и этику. Цель верующих - достижение нирваны, блаженного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состояния прозрения и освобождения от оков своего "я", мира и бесконечного круга рождений, смертей и новых рождений в цепи новых жизней. Состояние духовного совершенства достигается через смирение, щедрость, милосердие, воздержание от насилия и самоконтроль.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4274" name="Picture 2" descr="C:\Users\poklaris\Desktop\выступление на пс по теме религии\mumba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5" y="2492896"/>
            <a:ext cx="259228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одержимое 15"/>
          <p:cNvSpPr>
            <a:spLocks noGrp="1"/>
          </p:cNvSpPr>
          <p:nvPr>
            <p:ph sz="half" idx="1"/>
          </p:nvPr>
        </p:nvSpPr>
        <p:spPr>
          <a:xfrm>
            <a:off x="457200" y="404813"/>
            <a:ext cx="4059238" cy="5976937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4400" u="sng" dirty="0" smtClean="0">
                <a:solidFill>
                  <a:schemeClr val="tx2">
                    <a:lumMod val="75000"/>
                  </a:schemeClr>
                </a:solidFill>
              </a:rPr>
              <a:t>Христианство 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зародилось на Востоке Римской империи (территории современного Израиля) в I веке н.э. Основателем считается Иисус Христос. В настоящее время христианство является одной из самых распространенных религий мира - её исповедуют более четверти человечества. Христианство занимает первое место в мире по географической распространённости, т.е. почти в каждой стране мира есть хоть одна христианская община.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1" name="Picture 10" descr="Картинка 13 из 1076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052513"/>
            <a:ext cx="3432175" cy="45720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Буддизм никогда не знал ни единой церковной организации, ни других централизующих институтов. Единственным общим для всех буддистов правил является право хранить три драгоценности: Будду, Дхарму и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сангху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5298" name="Picture 2" descr="C:\Users\poklaris\Desktop\выступление на пс по теме религии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04864"/>
            <a:ext cx="4032447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Будда- это просветленное, всеведущее существо, достигшее духовных вершин естественным образом через развитие ума и сердца в длинной последовательности перерождений.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1988" name="Picture 4" descr="C:\Users\poklaris\Desktop\выступление на пс по теме религии\iCAD2AO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3312368" cy="3384376"/>
          </a:xfrm>
          <a:prstGeom prst="rect">
            <a:avLst/>
          </a:prstGeom>
          <a:noFill/>
        </p:spPr>
      </p:pic>
      <p:pic>
        <p:nvPicPr>
          <p:cNvPr id="41989" name="Picture 5" descr="C:\Users\poklaris\Desktop\выступление на пс по теме религии\iCAD6BX9P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3384375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45624" cy="1219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Дхарма- это закон, открытый Просветленным, смысловое ядро Вселенной,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определюящее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все происходящие в мире процессы.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6322" name="Picture 2" descr="C:\Users\poklaris\Desktop\выступление на пс по теме религии\iCAAQ2M4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192687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Сангха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– община равных, не имеющих никакой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собственностии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нищенствующих, сообщество носителя Закона , хранителей знаний и мастерства, которые из поколения в поколения следуют путем Будды.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7346" name="Picture 2" descr="C:\Users\poklaris\Desktop\выступление на пс по теме религии\iCAC0X58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556792"/>
            <a:ext cx="3600399" cy="4608512"/>
          </a:xfrm>
          <a:prstGeom prst="rect">
            <a:avLst/>
          </a:prstGeom>
          <a:noFill/>
        </p:spPr>
      </p:pic>
      <p:pic>
        <p:nvPicPr>
          <p:cNvPr id="57348" name="Picture 4" descr="C:\Users\poklaris\Desktop\выступление на пс по теме религии\iCA4XCD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9979" y="1524000"/>
            <a:ext cx="353568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849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Давайте быть терпимей и добрее,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Наш мир итак жесток и полон зла.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 нем холод безразличья часто  веет,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 неизмененная нужда  тепла.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Едва ли много пользы от гордыни,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А сколько бед исходит от войны,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Давайте милосердней быть отныне.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Пусть души будут лишь добром полны.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Ведь нужно для добра совсем немного,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Терпимость и сердечность проявлять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И не спешить безжалостно и строго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Людские души гневом уязвлять.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Делясь добром, никто не станет нищим,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Сторицей возвратится все назад.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Кто делает наш мир светлей и чище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Тот станет сам  от доброты  богат.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8371" name="Picture 3" descr="C:\Users\poklaris\Desktop\выступление на пс по теме религии\iCA5ZH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16832"/>
            <a:ext cx="5184576" cy="38164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smtClean="0">
                <a:solidFill>
                  <a:schemeClr val="tx2">
                    <a:lumMod val="75000"/>
                  </a:schemeClr>
                </a:solidFill>
              </a:rPr>
              <a:t>Основные направления:</a:t>
            </a:r>
            <a:endParaRPr lang="ru-RU" sz="54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smtClean="0"/>
              <a:t>В наши дни в христианстве существуют следующие основные направления: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2400" smtClean="0"/>
          </a:p>
          <a:p>
            <a:pPr eaLnBrk="1" hangingPunct="1"/>
            <a:r>
              <a:rPr lang="ru-RU" sz="2400" smtClean="0"/>
              <a:t>Католицизм </a:t>
            </a:r>
          </a:p>
          <a:p>
            <a:pPr eaLnBrk="1" hangingPunct="1"/>
            <a:endParaRPr lang="ru-RU" sz="2400" smtClean="0"/>
          </a:p>
          <a:p>
            <a:pPr eaLnBrk="1" hangingPunct="1"/>
            <a:r>
              <a:rPr lang="ru-RU" sz="2400" smtClean="0"/>
              <a:t>Православие </a:t>
            </a:r>
          </a:p>
          <a:p>
            <a:pPr eaLnBrk="1" hangingPunct="1"/>
            <a:endParaRPr lang="ru-RU" sz="2400" smtClean="0"/>
          </a:p>
          <a:p>
            <a:pPr eaLnBrk="1" hangingPunct="1"/>
            <a:r>
              <a:rPr lang="ru-RU" sz="2400" smtClean="0"/>
              <a:t>Протестантизм</a:t>
            </a:r>
            <a:endParaRPr lang="ru-RU" smtClean="0"/>
          </a:p>
        </p:txBody>
      </p:sp>
      <p:pic>
        <p:nvPicPr>
          <p:cNvPr id="8196" name="Picture 5" descr="180px-Meister_der_Braunschweig-Magdeburger_Schule_001">
            <a:hlinkClick r:id="rId2" tooltip="Благовещение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557338"/>
            <a:ext cx="3816350" cy="453548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tx2">
                    <a:lumMod val="75000"/>
                  </a:schemeClr>
                </a:solidFill>
              </a:rPr>
              <a:t>Католицизм -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219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sz="2400" smtClean="0"/>
              <a:t>Одно из основных направлений в христианстве. Католики составляют большую часть верующих в Италии, Испании, Португалии, Франции, Бельгии, Австрии, в латиноамериканских государствах. </a:t>
            </a:r>
          </a:p>
          <a:p>
            <a:pPr eaLnBrk="1" hangingPunct="1"/>
            <a:endParaRPr lang="ru-RU" smtClean="0"/>
          </a:p>
        </p:txBody>
      </p:sp>
      <p:sp>
        <p:nvSpPr>
          <p:cNvPr id="9220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eaLnBrk="1" hangingPunct="1"/>
            <a:r>
              <a:rPr lang="ru-RU" sz="2400" smtClean="0"/>
              <a:t>Организация католической церкви отличается строгой централизацией. В ходе реформации от католицизма откололся протестантизм. </a:t>
            </a:r>
          </a:p>
          <a:p>
            <a:pPr eaLnBrk="1" hangingPunct="1"/>
            <a:endParaRPr lang="ru-RU" smtClean="0"/>
          </a:p>
        </p:txBody>
      </p:sp>
      <p:pic>
        <p:nvPicPr>
          <p:cNvPr id="9221" name="Picture 5" descr="Картинка 3 из 145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4149725"/>
            <a:ext cx="40386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tx2">
                    <a:lumMod val="75000"/>
                  </a:schemeClr>
                </a:solidFill>
              </a:rPr>
              <a:t>Православие - 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Одно из основных и старейших направлений в христианстве для которого характерно: вера в телесное воскресение, вознесение и предстоящее второе пришествие Иисуса Христа, необходимость принадлежности к Церкви, вера в святость Церкви, вера в ангелов и молитвенное </a:t>
            </a:r>
            <a:r>
              <a:rPr lang="ru-RU" sz="2800" dirty="0" err="1" smtClean="0"/>
              <a:t>предстательство</a:t>
            </a:r>
            <a:r>
              <a:rPr lang="ru-RU" sz="2800" dirty="0" smtClean="0"/>
              <a:t> святых.</a:t>
            </a:r>
            <a:r>
              <a:rPr lang="ru-RU" sz="2400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0244" name="Picture 5" descr="Картинка 3 из 4144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503488"/>
            <a:ext cx="4059238" cy="261302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tx2">
                    <a:lumMod val="75000"/>
                  </a:schemeClr>
                </a:solidFill>
              </a:rPr>
              <a:t>Протестантизм -</a:t>
            </a:r>
            <a:endParaRPr lang="ru-RU" sz="60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(от лат. </a:t>
            </a:r>
            <a:r>
              <a:rPr lang="ru-RU" sz="2800" dirty="0" err="1" smtClean="0"/>
              <a:t>protestans</a:t>
            </a:r>
            <a:r>
              <a:rPr lang="ru-RU" sz="2800" dirty="0" smtClean="0"/>
              <a:t>, род. п. </a:t>
            </a:r>
            <a:r>
              <a:rPr lang="ru-RU" sz="2800" dirty="0" err="1" smtClean="0"/>
              <a:t>protestantis</a:t>
            </a:r>
            <a:r>
              <a:rPr lang="ru-RU" sz="2800" dirty="0" smtClean="0"/>
              <a:t> — публично доказывающий), одно из основных направлений в христианстве. Объединяет множество самостоятельных течений, церквей и сект. Для протестантизма характерны отсутствие принципиального противопоставления духовенства мирянам, отказ от сложной церковной иерархии, упрощенный культ, отсутствие монашества, целибата; в протестантизме нет культа Богородицы, святых, ангелов, икон, число таинств сведено к двум (крещению и причащению).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1268" name="Picture 5" descr="Картинка 12 из 228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6613" y="1524000"/>
            <a:ext cx="3300412" cy="4572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В настоящее время число приверженцев христианства во всем мире превышает 2 млрд., из них в Европе — по различным оценкам от 400 до 550 млн., в Латинской Америке — около 380 млн., в Северной Америке — 180—250 млн. (США — 160—225 млн., Канада — 25 млн.), в Азии — около 300 млн., в Африке — 300—400 млн., в Австралии — 14 млн. </a:t>
            </a:r>
          </a:p>
          <a:p>
            <a:pPr eaLnBrk="1" hangingPunct="1"/>
            <a:endParaRPr lang="ru-RU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smtClean="0">
                <a:solidFill>
                  <a:schemeClr val="tx2">
                    <a:lumMod val="75000"/>
                  </a:schemeClr>
                </a:solidFill>
              </a:rPr>
              <a:t>Численность христиан</a:t>
            </a:r>
            <a:endParaRPr lang="ru-RU" sz="540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1138</TotalTime>
  <Words>1550</Words>
  <Application>Microsoft Office PowerPoint</Application>
  <PresentationFormat>Экран (4:3)</PresentationFormat>
  <Paragraphs>124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Бумажная</vt:lpstr>
      <vt:lpstr>Мировые религии</vt:lpstr>
      <vt:lpstr>Мировые религии</vt:lpstr>
      <vt:lpstr>Христианство - </vt:lpstr>
      <vt:lpstr>Презентация PowerPoint</vt:lpstr>
      <vt:lpstr>Основные направления:</vt:lpstr>
      <vt:lpstr>Католицизм -</vt:lpstr>
      <vt:lpstr>Православие - </vt:lpstr>
      <vt:lpstr>Протестантизм -</vt:lpstr>
      <vt:lpstr>Численность христиан</vt:lpstr>
      <vt:lpstr>Ислам</vt:lpstr>
      <vt:lpstr>Мухаммед – основатель ислама. </vt:lpstr>
      <vt:lpstr>Презентация PowerPoint</vt:lpstr>
      <vt:lpstr>Презентация PowerPoint</vt:lpstr>
      <vt:lpstr>Презентация PowerPoint</vt:lpstr>
      <vt:lpstr>КОРАН -  священная книга мусульман, состоящая из притч, молитв и проповедей, произнесенных Мухаммедом между 610 и 632 г.г.</vt:lpstr>
      <vt:lpstr>КОРАН</vt:lpstr>
      <vt:lpstr>Презентация PowerPoint</vt:lpstr>
      <vt:lpstr>ЧЕРНЫЙ КАМЕНЬ КААБЫ  </vt:lpstr>
      <vt:lpstr>Презентация PowerPoint</vt:lpstr>
      <vt:lpstr>ШАРИАТ</vt:lpstr>
      <vt:lpstr>Шариат предусматривает 4 типа прав</vt:lpstr>
      <vt:lpstr>5 Пять столпов ислама</vt:lpstr>
      <vt:lpstr>Хиджаб Запрещено!!! </vt:lpstr>
      <vt:lpstr>Презентация PowerPoint</vt:lpstr>
      <vt:lpstr> ПРАЗДНИКИ</vt:lpstr>
      <vt:lpstr>УРАЗА – пост в месяц Рамадан</vt:lpstr>
      <vt:lpstr>Презентация PowerPoint</vt:lpstr>
      <vt:lpstr>По шариату мусульманам предписывается в Ураза-байрам предаваться настроению праздника, вкушая пищу и питье, поститься же в этот благословенный день нельзя.  В день праздника считается во благо встать спозаранку, совершить омовение, одеться опрятно и нарядно, воспользоваться благовониями, быть приветливым со всеми. В этот день мусульмане приветствуют друг друга такими словами: «Да ниспошлет Аллах милость свою и вам, и нам!», «Да примет Аллах наши и ваши молитвы!». Столь же благоприемлемы и богоугодны щедрые воздаяния бедным и нуждающимся. </vt:lpstr>
      <vt:lpstr>КУРБАН-БАЙРАМ    праздник жертвоприношения, когда мусульмане во всем мире забивают крупный рогатый скот в память о Жертвоприношении Авраамом своего сына и отмечается через 70 дней после праздника Рамадан.   В этот день мусульманские паломники проводят время в молитве, бросают камешки в каменный столб представляющий дьявола и бреют после этого свои головы. </vt:lpstr>
      <vt:lpstr>КУРБАН-БАЙРАМ</vt:lpstr>
      <vt:lpstr>Буддизм</vt:lpstr>
      <vt:lpstr>Распространение буддизма</vt:lpstr>
      <vt:lpstr>Мировая религия – буддизм возникла раньше остальных в далёкой Индии.</vt:lpstr>
      <vt:lpstr>О жизни Будды</vt:lpstr>
      <vt:lpstr>Царевич жил во дворце в роскоши и без забот… Но однажды царевич  встретил похоронную процессию и понял, что все люди на земле и сам он смертный. В другой раз он встретил тяжелобольного человека и осознал, что любого смертного подстерегают болезни. В третий раз царевич увидел нищего и понял, что богатство мимолётно… И, наконец, он увидел мудреца. Он понял, что путь самопознания –единственный к постижению причин страданий и избавления от них. </vt:lpstr>
      <vt:lpstr>В  возрасте 29 лет  Сиддхартха понял, что не будет счастлив, если продолжит жить так, как прежде. Царевич покинул свой дом и стал скитаться в поисках истины. </vt:lpstr>
      <vt:lpstr>Как то он сел под дерево баньяна и дал клятву, что не сойдёт с этого места, пока не достигнет своей цели и не познает истину. И к  нему пришло «просветление», он осознал «четыре благородные истины»: </vt:lpstr>
      <vt:lpstr>Став просветлённым, царевич начал странствовать и проповедовать своё учение, которое назвали позднее буддизмом. Восемь заповедей буддийского образа жизни  описаны в буддийских священных писаниях, которые называются Типитака. - свобода от суеверий и предрассудков, стремление к миролюбивости, - отказ от ненависти и злобы., - речь должна быть всегда умной. правдивой, направленной на примирение,  не должно выть лжи и сплетен, - тяжёлыми поступками считаются убийство, воровство, а добрыми -щедрость, благонравие, - способ зарабатывать на жизнь не должен приносить вреда другим людям, - человек должен подавлять злобные порывы, а добрые поощрять, - надо всегда взвешивать свои мысли и поступки, - размышлять над сутью жизни.</vt:lpstr>
      <vt:lpstr>В своем классическом варианте (буддизм представляет собой главным образом философию и этику. Цель верующих - достижение нирваны, блаженного  состояния прозрения и освобождения от оков своего "я", мира и бесконечного круга рождений, смертей и новых рождений в цепи новых жизней. Состояние духовного совершенства достигается через смирение, щедрость, милосердие, воздержание от насилия и самоконтроль.</vt:lpstr>
      <vt:lpstr>Буддизм никогда не знал ни единой церковной организации, ни других централизующих институтов. Единственным общим для всех буддистов правил является право хранить три драгоценности: Будду, Дхарму и сангху.</vt:lpstr>
      <vt:lpstr>Будда- это просветленное, всеведущее существо, достигшее духовных вершин естественным образом через развитие ума и сердца в длинной последовательности перерождений. </vt:lpstr>
      <vt:lpstr>Дхарма- это закон, открытый Просветленным, смысловое ядро Вселенной, определюящее все происходящие в мире процессы.</vt:lpstr>
      <vt:lpstr>Сангха – община равных, не имеющих никакой собственностии нищенствующих, сообщество носителя Закона , хранителей знаний и мастерства, которые из поколения в поколения следуют путем Будды.</vt:lpstr>
      <vt:lpstr>Давайте быть терпимей и добрее, Наш мир итак жесток и полон зла. В нем холод безразличья часто  веет, И неизмененная нужда  тепла.  Едва ли много пользы от гордыни, А сколько бед исходит от войны, Давайте милосердней быть отныне. Пусть души будут лишь добром полны.  Ведь нужно для добра совсем немного, Терпимость и сердечность проявлять И не спешить безжалостно и строго Людские души гневом уязвлять.  Делясь добром, никто не станет нищим, Сторицей возвратится все назад. Кто делает наш мир светлей и чище Тот станет сам  от доброты  богат. </vt:lpstr>
      <vt:lpstr>Спасибо за внимание!</vt:lpstr>
    </vt:vector>
  </TitlesOfParts>
  <Company>Krokoz™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poklaris</dc:creator>
  <cp:lastModifiedBy>Asus</cp:lastModifiedBy>
  <cp:revision>116</cp:revision>
  <dcterms:created xsi:type="dcterms:W3CDTF">2012-11-17T14:42:04Z</dcterms:created>
  <dcterms:modified xsi:type="dcterms:W3CDTF">2020-05-08T18:13:12Z</dcterms:modified>
</cp:coreProperties>
</file>